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DC02E3-2058-40E0-A1E6-149A40588327}" type="datetimeFigureOut">
              <a:rPr lang="sk-SK" smtClean="0"/>
              <a:pPr/>
              <a:t>21. 5. 2015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020554-C53C-49E7-88EF-9A55C65E0C6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Financovanie podniku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43306" y="6072206"/>
            <a:ext cx="4953000" cy="538154"/>
          </a:xfrm>
        </p:spPr>
        <p:txBody>
          <a:bodyPr>
            <a:normAutofit/>
          </a:bodyPr>
          <a:lstStyle/>
          <a:p>
            <a:endParaRPr lang="sk-SK" sz="1800" dirty="0" smtClean="0">
              <a:solidFill>
                <a:srgbClr val="0070C0"/>
              </a:solidFill>
            </a:endParaRPr>
          </a:p>
          <a:p>
            <a:endParaRPr lang="sk-SK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sz="3200" dirty="0" smtClean="0">
                <a:solidFill>
                  <a:srgbClr val="0070C0"/>
                </a:solidFill>
              </a:rPr>
              <a:t>Interné </a:t>
            </a:r>
            <a:r>
              <a:rPr lang="sk-SK" sz="3200" dirty="0">
                <a:solidFill>
                  <a:srgbClr val="0070C0"/>
                </a:solidFill>
              </a:rPr>
              <a:t>zdroje </a:t>
            </a:r>
            <a:r>
              <a:rPr lang="sk-SK" sz="3200" dirty="0" smtClean="0">
                <a:solidFill>
                  <a:srgbClr val="0070C0"/>
                </a:solidFill>
              </a:rPr>
              <a:t>- zisk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 smtClean="0">
                <a:solidFill>
                  <a:srgbClr val="00B0F0"/>
                </a:solidFill>
              </a:rPr>
              <a:t>Zisk</a:t>
            </a:r>
            <a:r>
              <a:rPr lang="sk-SK" dirty="0" smtClean="0"/>
              <a:t> </a:t>
            </a:r>
            <a:r>
              <a:rPr lang="sk-SK" sz="2400" dirty="0" smtClean="0"/>
              <a:t>- miera účelovosti vyrábanej produkcie</a:t>
            </a:r>
          </a:p>
          <a:p>
            <a:pPr>
              <a:buNone/>
            </a:pPr>
            <a:r>
              <a:rPr lang="sk-SK" sz="2400" dirty="0" smtClean="0"/>
              <a:t>          - miera efektívnosti vynakladania živej a </a:t>
            </a:r>
            <a:r>
              <a:rPr lang="sk-SK" sz="2400" dirty="0" smtClean="0"/>
              <a:t>                                </a:t>
            </a:r>
            <a:r>
              <a:rPr lang="sk-SK" sz="2400" dirty="0" smtClean="0"/>
              <a:t>zhmotnenej práce</a:t>
            </a:r>
          </a:p>
          <a:p>
            <a:pPr>
              <a:buNone/>
            </a:pPr>
            <a:r>
              <a:rPr lang="sk-SK" sz="2400" dirty="0" smtClean="0"/>
              <a:t>          - miera využitia vloženého kapitálu</a:t>
            </a:r>
          </a:p>
          <a:p>
            <a:pPr>
              <a:buNone/>
            </a:pPr>
            <a:r>
              <a:rPr lang="sk-SK" sz="2400" dirty="0" smtClean="0"/>
              <a:t>          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- </a:t>
            </a:r>
            <a:r>
              <a:rPr lang="sk-SK" sz="2400" dirty="0" smtClean="0"/>
              <a:t>výsledok medzi výnosmi a nákladmi</a:t>
            </a:r>
          </a:p>
          <a:p>
            <a:pPr>
              <a:buNone/>
            </a:pPr>
            <a:r>
              <a:rPr lang="sk-SK" dirty="0" smtClean="0"/>
              <a:t>                V </a:t>
            </a:r>
            <a:r>
              <a:rPr lang="en-US" dirty="0" smtClean="0"/>
              <a:t>&gt;</a:t>
            </a:r>
            <a:r>
              <a:rPr lang="sk-SK" dirty="0" smtClean="0"/>
              <a:t> N  - zisk</a:t>
            </a:r>
          </a:p>
          <a:p>
            <a:pPr>
              <a:buNone/>
            </a:pPr>
            <a:r>
              <a:rPr lang="sk-SK" dirty="0" smtClean="0"/>
              <a:t>                V </a:t>
            </a:r>
            <a:r>
              <a:rPr lang="en-US" dirty="0" smtClean="0"/>
              <a:t>&lt;</a:t>
            </a:r>
            <a:r>
              <a:rPr lang="sk-SK" dirty="0" smtClean="0"/>
              <a:t>  N - strata</a:t>
            </a:r>
            <a:endParaRPr lang="sk-SK" dirty="0"/>
          </a:p>
        </p:txBody>
      </p:sp>
      <p:pic>
        <p:nvPicPr>
          <p:cNvPr id="4" name="Obrázok 3" descr="stiahnuť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786322"/>
            <a:ext cx="3405650" cy="161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ZISK/ STRATA  (použitie, úhrada)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1. výplata dividend</a:t>
            </a:r>
          </a:p>
          <a:p>
            <a:r>
              <a:rPr lang="sk-SK" sz="2400" dirty="0" smtClean="0"/>
              <a:t>2. prídely fondom</a:t>
            </a:r>
          </a:p>
          <a:p>
            <a:r>
              <a:rPr lang="sk-SK" sz="2400" dirty="0" smtClean="0"/>
              <a:t>3. zvýšenie ZI</a:t>
            </a:r>
          </a:p>
          <a:p>
            <a:r>
              <a:rPr lang="sk-SK" sz="2400" dirty="0" smtClean="0"/>
              <a:t>4. samofinancovanie podniku</a:t>
            </a:r>
          </a:p>
          <a:p>
            <a:endParaRPr lang="sk-SK" sz="2400" dirty="0" smtClean="0"/>
          </a:p>
          <a:p>
            <a:r>
              <a:rPr lang="sk-SK" sz="2400" dirty="0" smtClean="0"/>
              <a:t>1. zo zisku</a:t>
            </a:r>
          </a:p>
          <a:p>
            <a:r>
              <a:rPr lang="sk-SK" sz="2400" dirty="0" smtClean="0"/>
              <a:t>2. z rezervného fondu</a:t>
            </a:r>
          </a:p>
          <a:p>
            <a:r>
              <a:rPr lang="sk-SK" sz="2400" dirty="0" smtClean="0"/>
              <a:t>3. znížením ZI</a:t>
            </a:r>
          </a:p>
          <a:p>
            <a:r>
              <a:rPr lang="sk-SK" sz="2400" dirty="0" smtClean="0"/>
              <a:t>4. úhrada od spoločníkov</a:t>
            </a:r>
          </a:p>
          <a:p>
            <a:r>
              <a:rPr lang="sk-SK" sz="2400" dirty="0" smtClean="0"/>
              <a:t>5. neuhradená strata minulých rokov</a:t>
            </a:r>
            <a:endParaRPr lang="sk-S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5383" y="31747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rgbClr val="0070C0"/>
                </a:solidFill>
              </a:rPr>
              <a:t>Interné zdroje </a:t>
            </a:r>
            <a:r>
              <a:rPr lang="sk-SK" sz="3200" dirty="0" smtClean="0">
                <a:solidFill>
                  <a:srgbClr val="0070C0"/>
                </a:solidFill>
              </a:rPr>
              <a:t>– odpisy DM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peňažné opotrebenie DM</a:t>
            </a:r>
          </a:p>
          <a:p>
            <a:r>
              <a:rPr lang="sk-SK" sz="2400" dirty="0" smtClean="0"/>
              <a:t>postupne prenesená hodnota DM do nákladov</a:t>
            </a:r>
          </a:p>
          <a:p>
            <a:r>
              <a:rPr lang="sk-SK" sz="2400" dirty="0" smtClean="0"/>
              <a:t>výška odpisov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Cena DM:</a:t>
            </a:r>
          </a:p>
          <a:p>
            <a:r>
              <a:rPr lang="sk-SK" sz="2400" dirty="0" smtClean="0"/>
              <a:t>Obstarávacia </a:t>
            </a:r>
          </a:p>
          <a:p>
            <a:r>
              <a:rPr lang="sk-SK" sz="2400" dirty="0" smtClean="0"/>
              <a:t>Reprodukčná </a:t>
            </a:r>
          </a:p>
          <a:p>
            <a:r>
              <a:rPr lang="sk-SK" sz="2400" dirty="0" smtClean="0"/>
              <a:t>Vlastné náklady</a:t>
            </a:r>
          </a:p>
          <a:p>
            <a:r>
              <a:rPr lang="sk-SK" sz="2400" dirty="0" smtClean="0"/>
              <a:t>Zostatková cena</a:t>
            </a:r>
          </a:p>
          <a:p>
            <a:endParaRPr lang="sk-SK" dirty="0"/>
          </a:p>
        </p:txBody>
      </p:sp>
      <p:pic>
        <p:nvPicPr>
          <p:cNvPr id="4" name="Obrázok 3" descr="21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277551"/>
            <a:ext cx="4429136" cy="3129923"/>
          </a:xfrm>
          <a:prstGeom prst="rect">
            <a:avLst/>
          </a:prstGeom>
        </p:spPr>
      </p:pic>
      <p:pic>
        <p:nvPicPr>
          <p:cNvPr id="2050" name="Picture 2" descr="Výsledok vyhľadávania obrázkov pre dopyt 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21" y="692696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0070C0"/>
                </a:solidFill>
              </a:rPr>
              <a:t>Interné zdroje </a:t>
            </a:r>
            <a:r>
              <a:rPr lang="sk-SK" sz="3200" dirty="0" smtClean="0">
                <a:solidFill>
                  <a:srgbClr val="0070C0"/>
                </a:solidFill>
              </a:rPr>
              <a:t>– odpisy DM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oprávky</a:t>
            </a:r>
            <a:r>
              <a:rPr lang="sk-SK" dirty="0" smtClean="0"/>
              <a:t>- </a:t>
            </a:r>
            <a:r>
              <a:rPr lang="sk-SK" sz="2400" dirty="0" smtClean="0"/>
              <a:t>kumulované odpisy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životnosť majetku </a:t>
            </a:r>
            <a:r>
              <a:rPr lang="sk-SK" sz="2400" dirty="0" smtClean="0"/>
              <a:t>– počty rokov 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odpisová metóda </a:t>
            </a:r>
            <a:r>
              <a:rPr lang="sk-SK" sz="2400" dirty="0" smtClean="0"/>
              <a:t>(nesmie sa meniť) </a:t>
            </a:r>
          </a:p>
          <a:p>
            <a:pPr>
              <a:buNone/>
            </a:pPr>
            <a:r>
              <a:rPr lang="sk-SK" sz="2400" dirty="0" smtClean="0"/>
              <a:t>                                    - 1. rovnomerný odpis</a:t>
            </a:r>
          </a:p>
          <a:p>
            <a:pPr>
              <a:buNone/>
            </a:pPr>
            <a:r>
              <a:rPr lang="sk-SK" sz="2400" dirty="0" smtClean="0"/>
              <a:t>                                    - 2. zrýchlený odpis</a:t>
            </a:r>
          </a:p>
        </p:txBody>
      </p:sp>
      <p:pic>
        <p:nvPicPr>
          <p:cNvPr id="1026" name="Picture 2" descr="Výsledok vyhľadávania obrázkov pre dopyt 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990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008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str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III. Alokácia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rozmiestňovanie</a:t>
            </a:r>
            <a:r>
              <a:rPr lang="sk-SK" sz="2400" dirty="0" smtClean="0"/>
              <a:t>, </a:t>
            </a:r>
            <a:r>
              <a:rPr lang="sk-SK" sz="2400" dirty="0" smtClean="0"/>
              <a:t>umiestňovanie, vkladanie </a:t>
            </a:r>
            <a:r>
              <a:rPr lang="sk-SK" sz="2400" dirty="0" smtClean="0"/>
              <a:t>finančných prostriedkov</a:t>
            </a:r>
          </a:p>
          <a:p>
            <a:endParaRPr lang="sk-SK" dirty="0" smtClean="0"/>
          </a:p>
          <a:p>
            <a:r>
              <a:rPr lang="sk-SK" dirty="0" smtClean="0"/>
              <a:t>1. </a:t>
            </a:r>
            <a:r>
              <a:rPr lang="sk-SK" sz="2400" dirty="0" smtClean="0"/>
              <a:t>DM</a:t>
            </a:r>
          </a:p>
          <a:p>
            <a:r>
              <a:rPr lang="sk-SK" sz="2400" dirty="0" smtClean="0"/>
              <a:t>2. </a:t>
            </a:r>
            <a:r>
              <a:rPr lang="sk-SK" sz="2400" dirty="0" smtClean="0"/>
              <a:t>KM - OA</a:t>
            </a:r>
            <a:endParaRPr lang="sk-SK" sz="2400" dirty="0" smtClean="0"/>
          </a:p>
          <a:p>
            <a:r>
              <a:rPr lang="sk-SK" sz="2400" dirty="0" smtClean="0"/>
              <a:t>3. Cenné papiere</a:t>
            </a:r>
            <a:endParaRPr lang="sk-SK" sz="2400" dirty="0"/>
          </a:p>
        </p:txBody>
      </p:sp>
      <p:pic>
        <p:nvPicPr>
          <p:cNvPr id="4" name="Obrázok 3" descr="dom_penia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93215"/>
            <a:ext cx="4524380" cy="3393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A) Alokácia do DM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Investičný projekt:</a:t>
            </a:r>
          </a:p>
          <a:p>
            <a:r>
              <a:rPr lang="sk-SK" sz="2400" dirty="0" smtClean="0"/>
              <a:t>investičné </a:t>
            </a:r>
            <a:r>
              <a:rPr lang="sk-SK" sz="2400" dirty="0" smtClean="0"/>
              <a:t>výdavky a príjmy </a:t>
            </a:r>
          </a:p>
          <a:p>
            <a:r>
              <a:rPr lang="sk-SK" sz="2400" dirty="0" smtClean="0"/>
              <a:t>ekonomická </a:t>
            </a:r>
            <a:r>
              <a:rPr lang="sk-SK" sz="2400" dirty="0" smtClean="0"/>
              <a:t>životnosť </a:t>
            </a:r>
          </a:p>
          <a:p>
            <a:r>
              <a:rPr lang="sk-SK" sz="2400" dirty="0" smtClean="0"/>
              <a:t>zostatková </a:t>
            </a:r>
            <a:r>
              <a:rPr lang="sk-SK" sz="2400" dirty="0" smtClean="0"/>
              <a:t>hodnota</a:t>
            </a:r>
          </a:p>
          <a:p>
            <a:r>
              <a:rPr lang="sk-SK" sz="2400" dirty="0" smtClean="0"/>
              <a:t>spôsob </a:t>
            </a:r>
            <a:r>
              <a:rPr lang="sk-SK" sz="2400" dirty="0" smtClean="0"/>
              <a:t>financovania</a:t>
            </a:r>
          </a:p>
          <a:p>
            <a:endParaRPr lang="sk-SK" dirty="0" smtClean="0"/>
          </a:p>
          <a:p>
            <a:r>
              <a:rPr lang="sk-SK" sz="2400" dirty="0" smtClean="0"/>
              <a:t>Investori, projektanti</a:t>
            </a:r>
            <a:r>
              <a:rPr lang="sk-SK" sz="2400" dirty="0" smtClean="0"/>
              <a:t>, dodávatelia, banky </a:t>
            </a:r>
            <a:endParaRPr lang="sk-SK" sz="2400" dirty="0" smtClean="0"/>
          </a:p>
        </p:txBody>
      </p:sp>
      <p:pic>
        <p:nvPicPr>
          <p:cNvPr id="4" name="Obrázok 3" descr="ba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643182"/>
            <a:ext cx="355076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B) Alokácia do OA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 smtClean="0"/>
              <a:t>časť </a:t>
            </a:r>
            <a:r>
              <a:rPr lang="sk-SK" sz="2000" dirty="0" smtClean="0"/>
              <a:t>majetku, kt. sa spotrebuje a premení na peniaze v priebehu jedného </a:t>
            </a:r>
            <a:r>
              <a:rPr lang="sk-SK" sz="2000" dirty="0" smtClean="0"/>
              <a:t>prevádzkového </a:t>
            </a:r>
            <a:r>
              <a:rPr lang="sk-SK" sz="2000" dirty="0" smtClean="0"/>
              <a:t>cyklu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00B0F0"/>
                </a:solidFill>
              </a:rPr>
              <a:t>-nákup </a:t>
            </a:r>
            <a:r>
              <a:rPr lang="sk-SK" sz="2000" dirty="0" smtClean="0">
                <a:solidFill>
                  <a:srgbClr val="00B0F0"/>
                </a:solidFill>
              </a:rPr>
              <a:t>materiálu – zásoby – výroba – predaj – pohľadávka - finančný </a:t>
            </a:r>
            <a:r>
              <a:rPr lang="sk-SK" sz="2000" dirty="0" smtClean="0">
                <a:solidFill>
                  <a:srgbClr val="00B0F0"/>
                </a:solidFill>
              </a:rPr>
              <a:t>majetok-</a:t>
            </a:r>
          </a:p>
          <a:p>
            <a:endParaRPr lang="sk-SK" sz="2000" dirty="0" smtClean="0"/>
          </a:p>
          <a:p>
            <a:r>
              <a:rPr lang="sk-SK" sz="2000" dirty="0" smtClean="0"/>
              <a:t>jednorázovo </a:t>
            </a:r>
            <a:r>
              <a:rPr lang="sk-SK" sz="2000" dirty="0" smtClean="0"/>
              <a:t>sa spotrebúva 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FF0000"/>
                </a:solidFill>
              </a:rPr>
              <a:t>Rieši tri otázky: </a:t>
            </a:r>
          </a:p>
          <a:p>
            <a:r>
              <a:rPr lang="sk-SK" sz="2000" dirty="0" smtClean="0"/>
              <a:t>Koľko </a:t>
            </a:r>
            <a:r>
              <a:rPr lang="sk-SK" sz="2000" dirty="0" smtClean="0"/>
              <a:t>prevádzkového kapitálu (PK) </a:t>
            </a:r>
            <a:r>
              <a:rPr lang="sk-SK" sz="2000" dirty="0" smtClean="0"/>
              <a:t>má podnik viazať?</a:t>
            </a:r>
          </a:p>
          <a:p>
            <a:r>
              <a:rPr lang="sk-SK" sz="2000" dirty="0" smtClean="0"/>
              <a:t>Aká je optimálna štruktúra </a:t>
            </a:r>
            <a:r>
              <a:rPr lang="sk-SK" sz="2000" dirty="0" smtClean="0"/>
              <a:t>obežných aktív, </a:t>
            </a:r>
            <a:r>
              <a:rPr lang="sk-SK" sz="2000" dirty="0" smtClean="0"/>
              <a:t>v kt. je PK viazaný?</a:t>
            </a:r>
          </a:p>
          <a:p>
            <a:r>
              <a:rPr lang="sk-SK" sz="2000" dirty="0" smtClean="0"/>
              <a:t>Z akých finančných zdrojov by mal podnik potrený PK získavať?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Normovanie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základná </a:t>
            </a:r>
            <a:r>
              <a:rPr lang="sk-SK" sz="2400" dirty="0" smtClean="0"/>
              <a:t>metóda </a:t>
            </a:r>
            <a:r>
              <a:rPr lang="sk-SK" sz="2400" dirty="0" smtClean="0"/>
              <a:t>riešenia </a:t>
            </a:r>
            <a:r>
              <a:rPr lang="sk-SK" sz="2400" dirty="0" smtClean="0"/>
              <a:t>optimálneho množstva </a:t>
            </a:r>
            <a:r>
              <a:rPr lang="sk-SK" sz="2400" dirty="0" smtClean="0"/>
              <a:t>obežného majetku </a:t>
            </a:r>
            <a:r>
              <a:rPr lang="sk-SK" sz="2400" dirty="0" smtClean="0"/>
              <a:t>v </a:t>
            </a:r>
            <a:r>
              <a:rPr lang="sk-SK" sz="2400" dirty="0" smtClean="0"/>
              <a:t>podniku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>
                <a:solidFill>
                  <a:srgbClr val="FF0000"/>
                </a:solidFill>
              </a:rPr>
              <a:t>3 faktory</a:t>
            </a:r>
            <a:r>
              <a:rPr lang="sk-SK" sz="2400" dirty="0" smtClean="0"/>
              <a:t>: </a:t>
            </a:r>
            <a:endParaRPr lang="sk-SK" sz="2400" dirty="0" smtClean="0"/>
          </a:p>
          <a:p>
            <a:r>
              <a:rPr lang="sk-SK" sz="2400" dirty="0" smtClean="0"/>
              <a:t>priebeh </a:t>
            </a:r>
            <a:r>
              <a:rPr lang="sk-SK" sz="2400" dirty="0" smtClean="0"/>
              <a:t>kolobehu </a:t>
            </a:r>
            <a:r>
              <a:rPr lang="sk-SK" sz="2400" dirty="0" smtClean="0"/>
              <a:t>OA</a:t>
            </a:r>
          </a:p>
          <a:p>
            <a:r>
              <a:rPr lang="sk-SK" sz="2400" dirty="0" smtClean="0"/>
              <a:t>objem </a:t>
            </a:r>
            <a:r>
              <a:rPr lang="sk-SK" sz="2400" dirty="0" smtClean="0"/>
              <a:t>a rast podnikovej </a:t>
            </a:r>
            <a:r>
              <a:rPr lang="sk-SK" sz="2400" dirty="0" smtClean="0"/>
              <a:t>činnosti</a:t>
            </a:r>
          </a:p>
          <a:p>
            <a:r>
              <a:rPr lang="sk-SK" sz="2400" dirty="0" smtClean="0"/>
              <a:t>politika </a:t>
            </a:r>
            <a:r>
              <a:rPr lang="sk-SK" sz="2400" dirty="0" smtClean="0"/>
              <a:t>podniku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C) Alokácia do CP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CP- peniazmi oceniteľný zápis v zákonom stanovenej podobe a forme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Zákon o cenných papieroch a investičných službách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Emitent CP </a:t>
            </a:r>
            <a:r>
              <a:rPr lang="sk-SK" sz="2400" dirty="0" smtClean="0"/>
              <a:t>– FO,PO, kt. vydáva CP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Majiteľom CP- </a:t>
            </a:r>
            <a:r>
              <a:rPr lang="sk-SK" sz="2400" dirty="0" smtClean="0"/>
              <a:t>FO,PO kt. nadobudla CP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Menovitá hodnota CP- </a:t>
            </a:r>
            <a:r>
              <a:rPr lang="sk-SK" sz="2400" dirty="0" smtClean="0"/>
              <a:t>peňažná suma, na kt. CP znie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Emisný kurz- </a:t>
            </a:r>
            <a:r>
              <a:rPr lang="sk-SK" sz="2400" dirty="0" smtClean="0"/>
              <a:t>cena, za kt. sa predáva CP pri vydaní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Kurz CP- </a:t>
            </a:r>
            <a:r>
              <a:rPr lang="sk-SK" sz="2400" dirty="0" smtClean="0"/>
              <a:t>cena, určená a zverejnená burzou, je to trhová hodnota 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Podoba CP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F0"/>
                </a:solidFill>
              </a:rPr>
              <a:t>1. listinný CP   </a:t>
            </a:r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 smtClean="0"/>
              <a:t>- plášť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                              </a:t>
            </a:r>
            <a:r>
              <a:rPr lang="sk-SK" sz="2400" dirty="0" smtClean="0"/>
              <a:t> - </a:t>
            </a:r>
            <a:r>
              <a:rPr lang="sk-SK" sz="2400" dirty="0" smtClean="0"/>
              <a:t>kupónový hárok</a:t>
            </a:r>
          </a:p>
          <a:p>
            <a:pPr>
              <a:buNone/>
            </a:pPr>
            <a:r>
              <a:rPr lang="sk-SK" sz="2400" dirty="0" smtClean="0"/>
              <a:t>                               </a:t>
            </a:r>
            <a:r>
              <a:rPr lang="sk-SK" sz="2400" dirty="0" smtClean="0"/>
              <a:t>- talón</a:t>
            </a:r>
            <a:endParaRPr lang="sk-SK" sz="2400" dirty="0" smtClean="0"/>
          </a:p>
          <a:p>
            <a:r>
              <a:rPr lang="sk-SK" sz="2400" dirty="0" smtClean="0">
                <a:solidFill>
                  <a:srgbClr val="00B0F0"/>
                </a:solidFill>
              </a:rPr>
              <a:t>2. zaknihovaný CP</a:t>
            </a:r>
            <a:endParaRPr lang="sk-SK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94262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I. Finančné zdroje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400" dirty="0" smtClean="0"/>
              <a:t>financovanie podniku - proces získavania kapitálu, s ktorým podnik hospodári a s pomocou ktorého vykonáva svoju podnikateľskú činnosť</a:t>
            </a:r>
          </a:p>
          <a:p>
            <a:pPr>
              <a:buClr>
                <a:srgbClr val="0070C0"/>
              </a:buClr>
              <a:buNone/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podnik na financovanie svojej podnikateľskej činnosti  využíva rôzne zdroje </a:t>
            </a:r>
          </a:p>
          <a:p>
            <a:pPr>
              <a:buClr>
                <a:srgbClr val="0070C0"/>
              </a:buClr>
              <a:buNone/>
            </a:pPr>
            <a:r>
              <a:rPr lang="sk-SK" sz="2400" dirty="0" smtClean="0"/>
              <a:t> 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finančné zdroje sa členia : 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sk-SK" sz="1800" b="1" dirty="0" smtClean="0">
                <a:solidFill>
                  <a:srgbClr val="0070C0"/>
                </a:solidFill>
              </a:rPr>
              <a:t>podľa účelu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sk-SK" sz="1800" b="1" dirty="0" smtClean="0">
                <a:solidFill>
                  <a:srgbClr val="0070C0"/>
                </a:solidFill>
              </a:rPr>
              <a:t>podľa pravidelnosti 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sk-SK" sz="1800" b="1" dirty="0" smtClean="0">
                <a:solidFill>
                  <a:srgbClr val="0070C0"/>
                </a:solidFill>
              </a:rPr>
              <a:t>podľa spôsobu získavania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sk-SK" sz="1800" b="1" dirty="0" smtClean="0">
                <a:solidFill>
                  <a:srgbClr val="0070C0"/>
                </a:solidFill>
              </a:rPr>
              <a:t>podľa doby splatnosti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sk-SK" sz="1800" b="1" dirty="0" smtClean="0">
                <a:solidFill>
                  <a:srgbClr val="0070C0"/>
                </a:solidFill>
              </a:rPr>
              <a:t>podľa vlastníctva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endParaRPr lang="sk-SK" sz="1800" b="1" dirty="0" smtClean="0">
              <a:solidFill>
                <a:srgbClr val="0070C0"/>
              </a:solidFill>
            </a:endParaRPr>
          </a:p>
          <a:p>
            <a:pPr lvl="3">
              <a:buClr>
                <a:srgbClr val="0070C0"/>
              </a:buClr>
              <a:buNone/>
            </a:pPr>
            <a:endParaRPr lang="sk-SK" sz="1800" b="1" dirty="0" smtClean="0">
              <a:solidFill>
                <a:srgbClr val="0070C0"/>
              </a:solidFill>
            </a:endParaRPr>
          </a:p>
        </p:txBody>
      </p:sp>
      <p:pic>
        <p:nvPicPr>
          <p:cNvPr id="7172" name="Picture 4" descr="http://www.podnikajte.sk/Data/881/Cache/Images/23014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696892"/>
            <a:ext cx="3286116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Členenie CP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1. </a:t>
            </a:r>
            <a:r>
              <a:rPr lang="sk-SK" sz="1600" dirty="0" smtClean="0">
                <a:solidFill>
                  <a:srgbClr val="FF0000"/>
                </a:solidFill>
              </a:rPr>
              <a:t>podľa </a:t>
            </a:r>
            <a:r>
              <a:rPr lang="sk-SK" sz="1600" dirty="0" smtClean="0">
                <a:solidFill>
                  <a:srgbClr val="FF0000"/>
                </a:solidFill>
              </a:rPr>
              <a:t>druhu </a:t>
            </a:r>
            <a:r>
              <a:rPr lang="sk-SK" sz="1600" dirty="0" smtClean="0">
                <a:solidFill>
                  <a:srgbClr val="FF0000"/>
                </a:solidFill>
              </a:rPr>
              <a:t>práva:   </a:t>
            </a:r>
            <a:r>
              <a:rPr lang="sk-SK" sz="1600" dirty="0" smtClean="0">
                <a:solidFill>
                  <a:srgbClr val="00B0F0"/>
                </a:solidFill>
              </a:rPr>
              <a:t>-</a:t>
            </a:r>
            <a:r>
              <a:rPr lang="sk-SK" sz="1600" dirty="0" smtClean="0"/>
              <a:t> </a:t>
            </a:r>
            <a:r>
              <a:rPr lang="sk-SK" sz="1600" dirty="0" smtClean="0">
                <a:solidFill>
                  <a:srgbClr val="00B0F0"/>
                </a:solidFill>
              </a:rPr>
              <a:t>majetkové</a:t>
            </a:r>
            <a:r>
              <a:rPr lang="sk-SK" sz="1600" dirty="0" smtClean="0"/>
              <a:t> (akcie, </a:t>
            </a:r>
            <a:r>
              <a:rPr lang="sk-SK" sz="1600" dirty="0" smtClean="0"/>
              <a:t>dočasné listy, podielové listy)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/>
              <a:t>                                          </a:t>
            </a:r>
            <a:r>
              <a:rPr lang="sk-SK" sz="1600" dirty="0" smtClean="0">
                <a:solidFill>
                  <a:srgbClr val="00B0F0"/>
                </a:solidFill>
              </a:rPr>
              <a:t>- dlhové </a:t>
            </a:r>
            <a:r>
              <a:rPr lang="sk-SK" sz="1600" dirty="0" smtClean="0"/>
              <a:t>(dlhopisy , zmenky , </a:t>
            </a:r>
            <a:r>
              <a:rPr lang="sk-SK" sz="1600" dirty="0" smtClean="0"/>
              <a:t>šeky)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        - vecné </a:t>
            </a:r>
            <a:r>
              <a:rPr lang="sk-SK" sz="1600" dirty="0" smtClean="0">
                <a:solidFill>
                  <a:srgbClr val="00B0F0"/>
                </a:solidFill>
              </a:rPr>
              <a:t>práva </a:t>
            </a:r>
            <a:r>
              <a:rPr lang="sk-SK" sz="1600" dirty="0" smtClean="0"/>
              <a:t>( hypotekárne záložné listy)</a:t>
            </a:r>
          </a:p>
          <a:p>
            <a:pPr>
              <a:buNone/>
            </a:pPr>
            <a:r>
              <a:rPr lang="sk-SK" sz="1600" dirty="0" smtClean="0"/>
              <a:t>                                          </a:t>
            </a:r>
            <a:r>
              <a:rPr lang="sk-SK" sz="1600" dirty="0" smtClean="0">
                <a:solidFill>
                  <a:srgbClr val="00B0F0"/>
                </a:solidFill>
              </a:rPr>
              <a:t>- dispozičné </a:t>
            </a:r>
            <a:r>
              <a:rPr lang="sk-SK" sz="1600" dirty="0" smtClean="0">
                <a:solidFill>
                  <a:srgbClr val="00B0F0"/>
                </a:solidFill>
              </a:rPr>
              <a:t>práva </a:t>
            </a:r>
            <a:r>
              <a:rPr lang="sk-SK" sz="1600" dirty="0" smtClean="0"/>
              <a:t>(kupóny, </a:t>
            </a:r>
            <a:r>
              <a:rPr lang="sk-SK" sz="1600" dirty="0" smtClean="0"/>
              <a:t>skladiskové listy, tovarové listy)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2</a:t>
            </a:r>
            <a:r>
              <a:rPr lang="sk-SK" sz="1600" dirty="0" smtClean="0">
                <a:solidFill>
                  <a:srgbClr val="FF0000"/>
                </a:solidFill>
              </a:rPr>
              <a:t>. </a:t>
            </a:r>
            <a:r>
              <a:rPr lang="sk-SK" sz="1600" dirty="0" smtClean="0">
                <a:solidFill>
                  <a:srgbClr val="FF0000"/>
                </a:solidFill>
              </a:rPr>
              <a:t>podľa </a:t>
            </a:r>
            <a:r>
              <a:rPr lang="sk-SK" sz="1600" dirty="0" smtClean="0">
                <a:solidFill>
                  <a:srgbClr val="FF0000"/>
                </a:solidFill>
              </a:rPr>
              <a:t>emitenta</a:t>
            </a:r>
            <a:r>
              <a:rPr lang="sk-SK" sz="1600" dirty="0" smtClean="0"/>
              <a:t> </a:t>
            </a:r>
            <a:r>
              <a:rPr lang="sk-SK" sz="1600" dirty="0" smtClean="0"/>
              <a:t>:  </a:t>
            </a:r>
            <a:r>
              <a:rPr lang="sk-SK" sz="1600" dirty="0" smtClean="0">
                <a:solidFill>
                  <a:srgbClr val="00B0F0"/>
                </a:solidFill>
              </a:rPr>
              <a:t>-</a:t>
            </a:r>
            <a:r>
              <a:rPr lang="sk-SK" sz="1600" dirty="0" smtClean="0"/>
              <a:t> </a:t>
            </a:r>
            <a:r>
              <a:rPr lang="sk-SK" sz="1600" dirty="0" smtClean="0">
                <a:solidFill>
                  <a:srgbClr val="00B0F0"/>
                </a:solidFill>
              </a:rPr>
              <a:t>štátne </a:t>
            </a:r>
            <a:r>
              <a:rPr lang="sk-SK" sz="1600" dirty="0" smtClean="0"/>
              <a:t>(emitent </a:t>
            </a:r>
            <a:r>
              <a:rPr lang="sk-SK" sz="1600" dirty="0" smtClean="0"/>
              <a:t>- </a:t>
            </a:r>
            <a:r>
              <a:rPr lang="sk-SK" sz="1600" dirty="0" smtClean="0"/>
              <a:t>štát)</a:t>
            </a:r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</a:t>
            </a:r>
            <a:r>
              <a:rPr lang="sk-SK" sz="1600" dirty="0" smtClean="0">
                <a:solidFill>
                  <a:srgbClr val="00B0F0"/>
                </a:solidFill>
              </a:rPr>
              <a:t>   - komunálne </a:t>
            </a:r>
            <a:r>
              <a:rPr lang="sk-SK" sz="1600" dirty="0" smtClean="0"/>
              <a:t>(emitent </a:t>
            </a:r>
            <a:r>
              <a:rPr lang="sk-SK" sz="1600" dirty="0" smtClean="0"/>
              <a:t>– mesto/obec</a:t>
            </a:r>
            <a:r>
              <a:rPr lang="sk-SK" sz="1600" dirty="0" smtClean="0"/>
              <a:t>)</a:t>
            </a:r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</a:t>
            </a:r>
            <a:r>
              <a:rPr lang="sk-SK" sz="1600" dirty="0" smtClean="0">
                <a:solidFill>
                  <a:srgbClr val="00B0F0"/>
                </a:solidFill>
              </a:rPr>
              <a:t>   - súkromné </a:t>
            </a:r>
            <a:r>
              <a:rPr lang="sk-SK" sz="1600" dirty="0" smtClean="0"/>
              <a:t>(emitent </a:t>
            </a:r>
            <a:r>
              <a:rPr lang="sk-SK" sz="1600" dirty="0" smtClean="0"/>
              <a:t>- </a:t>
            </a:r>
            <a:r>
              <a:rPr lang="sk-SK" sz="1600" dirty="0" smtClean="0"/>
              <a:t>podnik</a:t>
            </a:r>
            <a:r>
              <a:rPr lang="sk-SK" sz="1600" dirty="0" smtClean="0"/>
              <a:t>)</a:t>
            </a:r>
          </a:p>
          <a:p>
            <a:pPr marL="109728" indent="0">
              <a:buNone/>
            </a:pPr>
            <a:r>
              <a:rPr lang="sk-SK" sz="1600" dirty="0">
                <a:solidFill>
                  <a:srgbClr val="FF0000"/>
                </a:solidFill>
              </a:rPr>
              <a:t>3. </a:t>
            </a:r>
            <a:r>
              <a:rPr lang="sk-SK" sz="1600" dirty="0" smtClean="0">
                <a:solidFill>
                  <a:srgbClr val="FF0000"/>
                </a:solidFill>
              </a:rPr>
              <a:t>podľa </a:t>
            </a:r>
            <a:r>
              <a:rPr lang="sk-SK" sz="1600" dirty="0">
                <a:solidFill>
                  <a:srgbClr val="FF0000"/>
                </a:solidFill>
              </a:rPr>
              <a:t>ekonomickej </a:t>
            </a:r>
            <a:r>
              <a:rPr lang="sk-SK" sz="1600" dirty="0" smtClean="0">
                <a:solidFill>
                  <a:srgbClr val="FF0000"/>
                </a:solidFill>
              </a:rPr>
              <a:t>funkcie: </a:t>
            </a:r>
            <a:r>
              <a:rPr lang="sk-SK" sz="1600" dirty="0" smtClean="0">
                <a:solidFill>
                  <a:srgbClr val="00B0F0"/>
                </a:solidFill>
              </a:rPr>
              <a:t>- CP </a:t>
            </a:r>
            <a:r>
              <a:rPr lang="sk-SK" sz="1600" dirty="0">
                <a:solidFill>
                  <a:srgbClr val="00B0F0"/>
                </a:solidFill>
              </a:rPr>
              <a:t>peňažného trhu </a:t>
            </a:r>
            <a:r>
              <a:rPr lang="sk-SK" sz="1600" dirty="0"/>
              <a:t>(krátkodobé/zmenky šeky..)</a:t>
            </a:r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                      - CP </a:t>
            </a:r>
            <a:r>
              <a:rPr lang="sk-SK" sz="1600" dirty="0">
                <a:solidFill>
                  <a:srgbClr val="00B0F0"/>
                </a:solidFill>
              </a:rPr>
              <a:t>kapitálového </a:t>
            </a:r>
            <a:r>
              <a:rPr lang="sk-SK" sz="1600" dirty="0" smtClean="0">
                <a:solidFill>
                  <a:srgbClr val="00B0F0"/>
                </a:solidFill>
              </a:rPr>
              <a:t>trhu</a:t>
            </a:r>
            <a:r>
              <a:rPr lang="sk-SK" sz="1600" dirty="0" smtClean="0"/>
              <a:t>(stredno-dlhodobé/</a:t>
            </a:r>
            <a:r>
              <a:rPr lang="sk-SK" sz="1600" dirty="0" err="1" smtClean="0"/>
              <a:t>akcie,dlhopisy</a:t>
            </a:r>
            <a:r>
              <a:rPr lang="sk-SK" sz="1600" dirty="0" smtClean="0"/>
              <a:t>)</a:t>
            </a:r>
            <a:endParaRPr lang="sk-SK" sz="1600" dirty="0"/>
          </a:p>
          <a:p>
            <a:pPr marL="109728" indent="0">
              <a:buNone/>
            </a:pPr>
            <a:r>
              <a:rPr lang="sk-SK" sz="1600" dirty="0">
                <a:solidFill>
                  <a:srgbClr val="FF0000"/>
                </a:solidFill>
              </a:rPr>
              <a:t>4. </a:t>
            </a:r>
            <a:r>
              <a:rPr lang="sk-SK" sz="1600" dirty="0" smtClean="0">
                <a:solidFill>
                  <a:srgbClr val="FF0000"/>
                </a:solidFill>
              </a:rPr>
              <a:t>podľa zastupiteľnosti: </a:t>
            </a:r>
            <a:r>
              <a:rPr lang="sk-SK" sz="1600" dirty="0" smtClean="0">
                <a:solidFill>
                  <a:srgbClr val="00B0F0"/>
                </a:solidFill>
              </a:rPr>
              <a:t>- zastupiteľné </a:t>
            </a:r>
            <a:r>
              <a:rPr lang="sk-SK" sz="1600" dirty="0"/>
              <a:t>( akcie , dlhopisy,..)</a:t>
            </a:r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            - nezastupiteľné </a:t>
            </a:r>
            <a:r>
              <a:rPr lang="sk-SK" sz="1600" dirty="0"/>
              <a:t>( zmenky, šeky </a:t>
            </a:r>
            <a:r>
              <a:rPr lang="sk-SK" sz="1600" dirty="0" smtClean="0"/>
              <a:t>,..)</a:t>
            </a:r>
          </a:p>
          <a:p>
            <a:pPr>
              <a:buNone/>
            </a:pPr>
            <a:endParaRPr lang="sk-SK" sz="1600" dirty="0"/>
          </a:p>
          <a:p>
            <a:pPr marL="109728" indent="0">
              <a:buNone/>
            </a:pPr>
            <a:r>
              <a:rPr lang="sk-SK" sz="1600" dirty="0">
                <a:solidFill>
                  <a:srgbClr val="FF0000"/>
                </a:solidFill>
              </a:rPr>
              <a:t>5. </a:t>
            </a:r>
            <a:r>
              <a:rPr lang="sk-SK" sz="1600" dirty="0" smtClean="0">
                <a:solidFill>
                  <a:srgbClr val="FF0000"/>
                </a:solidFill>
              </a:rPr>
              <a:t>podľa obchodovateľnosti: </a:t>
            </a:r>
            <a:r>
              <a:rPr lang="sk-SK" sz="1600" dirty="0" smtClean="0">
                <a:solidFill>
                  <a:srgbClr val="00B0F0"/>
                </a:solidFill>
              </a:rPr>
              <a:t>- obchodovateľné</a:t>
            </a:r>
            <a:r>
              <a:rPr lang="sk-SK" sz="1600" dirty="0"/>
              <a:t>( akcie, dlhopisy , ..)</a:t>
            </a:r>
          </a:p>
          <a:p>
            <a:pPr>
              <a:buNone/>
            </a:pPr>
            <a:r>
              <a:rPr lang="sk-SK" sz="1600" dirty="0" smtClean="0">
                <a:solidFill>
                  <a:srgbClr val="00B0F0"/>
                </a:solidFill>
              </a:rPr>
              <a:t>                                                    - neobchodovateľné </a:t>
            </a:r>
            <a:r>
              <a:rPr lang="sk-SK" sz="1600" dirty="0"/>
              <a:t>( depozitné certifikáty)</a:t>
            </a:r>
          </a:p>
          <a:p>
            <a:pPr>
              <a:buNone/>
            </a:pP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Ďakujeme za pozornosť!</a:t>
            </a:r>
            <a:endParaRPr lang="sk-SK" sz="3200" dirty="0"/>
          </a:p>
        </p:txBody>
      </p:sp>
      <p:pic>
        <p:nvPicPr>
          <p:cNvPr id="3" name="Obrázok 2" descr="433566_dieta-peniaze-financie-hospodar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64904"/>
            <a:ext cx="5976664" cy="289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 II. Externé a interné zdroje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143116"/>
            <a:ext cx="4400552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200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Externé zdroje</a:t>
            </a:r>
            <a:endParaRPr lang="sk-SK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vklady vlastníkov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úvery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dotácie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rezervy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lízing ,</a:t>
            </a:r>
            <a:r>
              <a:rPr lang="sk-SK" sz="2400" dirty="0" err="1" smtClean="0"/>
              <a:t>faktoring</a:t>
            </a:r>
            <a:r>
              <a:rPr lang="sk-SK" sz="2400" dirty="0" smtClean="0"/>
              <a:t>, </a:t>
            </a:r>
            <a:r>
              <a:rPr lang="sk-SK" sz="2400" dirty="0" err="1" smtClean="0"/>
              <a:t>forfaiting</a:t>
            </a:r>
            <a:endParaRPr lang="sk-SK" sz="2400" dirty="0" smtClean="0"/>
          </a:p>
          <a:p>
            <a:pPr>
              <a:buClr>
                <a:srgbClr val="0070C0"/>
              </a:buClr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000" dirty="0" smtClean="0"/>
              <a:t>nie sú výsledkom hospodárskej činnosti podniku</a:t>
            </a:r>
          </a:p>
          <a:p>
            <a:pPr>
              <a:buClr>
                <a:srgbClr val="0070C0"/>
              </a:buClr>
            </a:pPr>
            <a:r>
              <a:rPr lang="sk-SK" sz="2000" dirty="0" smtClean="0"/>
              <a:t>prichádzajú zvonka – externého prostredia</a:t>
            </a:r>
            <a:endParaRPr lang="sk-SK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3504" y="221455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>
              <a:solidFill>
                <a:srgbClr val="0070C0"/>
              </a:solidFill>
            </a:endParaRPr>
          </a:p>
          <a:p>
            <a:endParaRPr lang="sk-SK" sz="2400" dirty="0" smtClean="0">
              <a:solidFill>
                <a:srgbClr val="0070C0"/>
              </a:solidFill>
            </a:endParaRPr>
          </a:p>
          <a:p>
            <a:endParaRPr lang="sk-SK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www.oskole.sk/userfiles/image/zaida/ekonomika/financovanie_podni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40338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6519668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Externé zdroje – vklady vlastníkov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400" dirty="0" smtClean="0"/>
              <a:t>základný externý finančný zdroj</a:t>
            </a:r>
          </a:p>
          <a:p>
            <a:pPr>
              <a:buClr>
                <a:srgbClr val="0070C0"/>
              </a:buClr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vklady na začiatku podnikania i dodatočné vklady</a:t>
            </a:r>
          </a:p>
          <a:p>
            <a:pPr>
              <a:buClr>
                <a:srgbClr val="0070C0"/>
              </a:buClr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forma vkladu závisí od právnej formy podniku</a:t>
            </a:r>
            <a:br>
              <a:rPr lang="sk-SK" sz="2400" dirty="0" smtClean="0"/>
            </a:br>
            <a:r>
              <a:rPr lang="sk-SK" sz="2400" dirty="0" smtClean="0"/>
              <a:t>(podnik jednotlivca - výška vkladu limitovaná majetkom,  malé a stredné podniky -  vklady vlastníkov na základe spoločenskej zmluvy,  a. s. - základný kapitál tvoria akcie) </a:t>
            </a:r>
            <a:br>
              <a:rPr lang="sk-SK" sz="2400" dirty="0" smtClean="0"/>
            </a:br>
            <a:endParaRPr lang="sk-SK" sz="2400" dirty="0"/>
          </a:p>
        </p:txBody>
      </p:sp>
      <p:sp>
        <p:nvSpPr>
          <p:cNvPr id="4" name="AutoShape 2" descr="Výsledok vyhľadávania obrázkov pre dopyt peni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penia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763688" cy="15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 Externé zdroje - úvery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401080" cy="4645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- </a:t>
            </a:r>
            <a:r>
              <a:rPr lang="sk-SK" sz="2400" dirty="0" smtClean="0"/>
              <a:t>návratný zdroj financovania</a:t>
            </a:r>
          </a:p>
          <a:p>
            <a:pPr lvl="1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sk-SK" dirty="0" smtClean="0">
                <a:solidFill>
                  <a:schemeClr val="tx1"/>
                </a:solidFill>
              </a:rPr>
              <a:t>Patria sem: 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krátkodobé úvery </a:t>
            </a:r>
            <a:r>
              <a:rPr lang="sk-SK" sz="2000" dirty="0" smtClean="0">
                <a:solidFill>
                  <a:schemeClr val="tx1"/>
                </a:solidFill>
              </a:rPr>
              <a:t>(splatnosť do 1 roka)</a:t>
            </a:r>
          </a:p>
          <a:p>
            <a:pPr lvl="3">
              <a:buClr>
                <a:srgbClr val="0070C0"/>
              </a:buClr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sz="2000" dirty="0" smtClean="0">
                <a:solidFill>
                  <a:schemeClr val="tx1"/>
                </a:solidFill>
              </a:rPr>
              <a:t>bankové úvery, obchodné úvery, preddavky pre odberateľov</a:t>
            </a:r>
            <a:endParaRPr lang="sk-SK" dirty="0" smtClean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strednodobé a dlhodobé úvery </a:t>
            </a:r>
            <a:r>
              <a:rPr lang="sk-SK" sz="2000" dirty="0" smtClean="0">
                <a:solidFill>
                  <a:schemeClr val="tx1"/>
                </a:solidFill>
              </a:rPr>
              <a:t>(splatnosť viac ako 1 rok)</a:t>
            </a:r>
          </a:p>
          <a:p>
            <a:pPr lvl="3">
              <a:buClr>
                <a:srgbClr val="0070C0"/>
              </a:buClr>
            </a:pP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bankové úvery, dodávateľské úvery, obligácie</a:t>
            </a:r>
            <a:endParaRPr lang="sk-SK" dirty="0"/>
          </a:p>
        </p:txBody>
      </p:sp>
      <p:pic>
        <p:nvPicPr>
          <p:cNvPr id="4098" name="Picture 2" descr="http://www.investujeme.sk/obrazky/images/titulky/hypo-januar-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85926"/>
            <a:ext cx="2786050" cy="21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Externé zdroje – dotácie 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64347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400" dirty="0" smtClean="0"/>
              <a:t>nenávratné zdroje financovania</a:t>
            </a:r>
          </a:p>
          <a:p>
            <a:pPr>
              <a:buClr>
                <a:srgbClr val="0070C0"/>
              </a:buClr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ekonomický nástroj prostredníctvom ktorého štát alebo iný územný celok podporuje presadzovanie svojich zámerov </a:t>
            </a:r>
          </a:p>
          <a:p>
            <a:pPr>
              <a:buClr>
                <a:srgbClr val="0070C0"/>
              </a:buClr>
            </a:pPr>
            <a:endParaRPr lang="sk-SK" sz="2400" dirty="0" smtClean="0"/>
          </a:p>
          <a:p>
            <a:pPr>
              <a:buClr>
                <a:srgbClr val="0070C0"/>
              </a:buClr>
            </a:pPr>
            <a:r>
              <a:rPr lang="sk-SK" sz="2400" dirty="0" smtClean="0"/>
              <a:t>Formy a spôsoby poskytovania dotácií členíme:</a:t>
            </a:r>
          </a:p>
          <a:p>
            <a:pPr>
              <a:buClr>
                <a:srgbClr val="0070C0"/>
              </a:buClr>
            </a:pPr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na priame </a:t>
            </a:r>
            <a:r>
              <a:rPr lang="sk-SK" sz="2000" dirty="0" smtClean="0"/>
              <a:t>(prísun peňažných prostriedkov do podniku)</a:t>
            </a:r>
            <a:endParaRPr lang="sk-SK" sz="24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sk-SK" sz="2400" dirty="0" smtClean="0">
                <a:solidFill>
                  <a:srgbClr val="0070C0"/>
                </a:solidFill>
              </a:rPr>
              <a:t> na nepriame </a:t>
            </a:r>
            <a:r>
              <a:rPr lang="sk-SK" sz="2000" dirty="0" smtClean="0"/>
              <a:t>(zníženie podnikových výdavkov)</a:t>
            </a:r>
            <a:endParaRPr lang="sk-SK" sz="20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None/>
            </a:pPr>
            <a:endParaRPr lang="sk-SK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2268860" cy="150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72560" cy="10668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 Externé zdroje –osobitné formy financovania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sk-SK" dirty="0" smtClean="0">
                <a:solidFill>
                  <a:srgbClr val="0070C0"/>
                </a:solidFill>
              </a:rPr>
              <a:t> leasing </a:t>
            </a:r>
          </a:p>
          <a:p>
            <a:pPr>
              <a:buClr>
                <a:srgbClr val="0070C0"/>
              </a:buClr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factoring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forfaiting</a:t>
            </a:r>
            <a:endParaRPr lang="sk-SK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endParaRPr lang="sk-SK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sk-SK" u="sng" dirty="0" smtClean="0">
                <a:solidFill>
                  <a:srgbClr val="0070C0"/>
                </a:solidFill>
              </a:rPr>
              <a:t>leasing </a:t>
            </a:r>
            <a:r>
              <a:rPr lang="sk-SK" sz="2600" dirty="0" smtClean="0"/>
              <a:t>- na základe uzavretej leasingovej zmluvy prenecháva prenajímateľ za úplatu nájomcovi vec, aby ju dočasne užíval</a:t>
            </a:r>
          </a:p>
          <a:p>
            <a:pPr>
              <a:buClr>
                <a:srgbClr val="0070C0"/>
              </a:buClr>
              <a:buNone/>
            </a:pPr>
            <a:endParaRPr lang="sk-SK" sz="2400" dirty="0" smtClean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sk-SK" sz="2400" dirty="0" smtClean="0">
                <a:solidFill>
                  <a:srgbClr val="0070C0"/>
                </a:solidFill>
              </a:rPr>
              <a:t>OPERATÍVNY</a:t>
            </a:r>
            <a:r>
              <a:rPr lang="sk-SK" sz="2400" dirty="0" smtClean="0">
                <a:solidFill>
                  <a:schemeClr val="tx1"/>
                </a:solidFill>
              </a:rPr>
              <a:t>- nájom, keď po jeho ukončení dochádza k navráteniu prenajatého predmetu späť k prenajímateľovi</a:t>
            </a:r>
          </a:p>
          <a:p>
            <a:pPr lvl="1">
              <a:buClr>
                <a:srgbClr val="0070C0"/>
              </a:buClr>
              <a:buNone/>
            </a:pPr>
            <a:endParaRPr lang="sk-SK" sz="2400" dirty="0" smtClean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</a:pPr>
            <a:r>
              <a:rPr lang="sk-SK" sz="2400" dirty="0" smtClean="0">
                <a:solidFill>
                  <a:srgbClr val="0070C0"/>
                </a:solidFill>
              </a:rPr>
              <a:t>FINANČNÝ LEASING</a:t>
            </a:r>
            <a:r>
              <a:rPr lang="sk-SK" sz="2400" dirty="0" smtClean="0">
                <a:solidFill>
                  <a:schemeClr val="tx1"/>
                </a:solidFill>
              </a:rPr>
              <a:t> - nájomný vzťah, ktorý končí odkúpením prenajatej veci nájomcom (vlastnícke práva prenajatej veci prechádzajú po ukončení nájmu na nájomcu)</a:t>
            </a:r>
            <a:br>
              <a:rPr lang="sk-SK" sz="2400" dirty="0" smtClean="0">
                <a:solidFill>
                  <a:schemeClr val="tx1"/>
                </a:solidFill>
              </a:rPr>
            </a:b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xIQEBASEhIQFBQQEA8QDhAQDxAQDw8QFBEWFhQRFBQYHCggGBolHBQUITEhJSkrLi4uFx8zODMsNygtLisBCgoKDQ0MDwwPDisZFBkxKywrLCsrKysrKysrNyssKysrKysrKysrKysrKysrKysrKysrKysrKysrKysrKysrK//AABEIAMcA/QMBIgACEQEDEQH/xAAcAAEAAQUBAQAAAAAAAAAAAAAABQEDBAYHAgj/xABIEAACAQMABgUIBQgIBwAAAAAAAQIDBBEFEhMhMVEGQWFxkRQiUoGhscHRBzIzQtIVI1RjcoKSkyRDRFNic6KyCBYlNGSE8P/EABUBAQEAAAAAAAAAAAAAAAAAAAAB/8QAFREBAQAAAAAAAAAAAAAAAAAAAAH/2gAMAwEAAhEDEQA/AO4gAAAAAAAA8uSR52qAuAt7ZFdqgPYKJlQAAAAAAAAAAAAo3g8bZAXAW9qiu1QHsFEyoAAAAAAAAAAAAAALNxX1e9l2Tws8t5BVrnWbfMDLdUptTAdYptwJDajakftyjrgSdO51fiiQhNNJrrNc25IaJustw5718QJUAAAAAAAAt16qisv1drLhB6Ru8za6o7vmBkSr5ZTakdtiu2AkdqV2pHbcrtgJONbBm0qiks+JAquZVlc4kuT3P4AS4AAAAAAAAAAAADF0lPVpTfZ72kaxKsbLpeOaFT9nPg8/A0uVUDMdYptjA2pTagZ+2KOsYG1G1AztsZWja+K1Ptkl47iF2pl6Hk5V6S/xp+G8DfQAAAAAAAeaksJvkmzSpV8tvm2zdascxa5pr2HOpVMNrk2mBI7UbYj1WK7UCQ2w2xH7YbYCSVYuU62GRarF2lUy0ubSA3ynLKT5pP2Ho8044SXJJHoAAAAAAAAAAAKSWU0+D3PuOdaToujVnTf3XufOL4M6MQnSbQvlEFKGFUgnq53Ka64sDSNqNqYNRyjJxknGUXiUWsNPk0FUAzdoUdUxNc8TqgZm2Nk6FWrnOdV8ILUi+cnx8F7zWNEaPq3VRQprdu15vOrBc2+fJHTbS2hbUYwj9WC9bfW32sDMBgyvsNrHBtFPL+wDPBgeXPkinl0uSAkAR/5SxjWW57srgu8zoST4Aejn3Se2dG4l6NT85Hlv4rxOgkZp/RMbqk48JR305ejLk+xgc8VcrtjDvaNSjN06kXGS6nwa5p9a7SyqoElthtjA2gVQCSVUmOjdu6taPo0/Pl6uC8TXbSE6k4wgnKUnhJf/AG5HStBaLVtSUdznLzqkl1y5LsQEkAAAAAAAAAAAAAAFm5uFTWX6l1tgQ/SjQ1OtTlUaUakFlTX3l6MuZqtHQqfM2S8u5VXve7qiuHr5ninhAQlTQe7cmWtFdFZ1qjU24U4Y1n96WeqPzNl2iKxrNPKeGBMWFjToQUKcVGK5cW+bfWyt/wDZy7illc7SPavrL4lb/wCzl3AR81vfe/eUwXJre+9+8pgDzqjB6AFm5hmEl2Mv6LrN0YT7HGXfFtfA8zWU+5kHQ6SK1jsnRqTxKTbi443vPBgbhTmmso9ms2HSihUl/WU2+qrFJPs1k2jY4TTWc7uOQMPS2iaVzDVqxz6M1unB84s5zpXQvk1VwlUhjc4yclHKfBPtN40xp3UhU2WG4wk1OX1U0nwOTaI0JcaQulXuJYoUams462tOtXTzqvq1U8Z8ANmp6IXW36j09CN/Vz6yfjSSLkKkUBI9G9FUaEPMalUkvzk/vfsrlEmka7SuCUtL3O6XqfzAzgAAAAAAAAAAAAA1fS1/rVpRzuh5q+Js1Seqm31JvwOb16z2yl6UvO9bAm3UwjCraQUXvLtR7iIv7XWAlad3kyqdY0+lcSpPEstc+RN2l4mlvA2G1uHCSkvWuaJm7mpUpNb01lGr0a+SRt7l6soZ3S9j5oDPmt772UwVjUUs4fq6z3qgW8DAnVit2d56g01lPIHnBi1dHU5PLRnapTVAjZaHpcjE0peuhS2SffzUfRJe7rqnFt4z1LrbNNvKjqVYpvjLMn2Le/cBHdL9J7KioLi47Sa63j6sPWyf0DY+T21Gk/rRgnUfpVZedOX8TZoN5V8rvqEeqrdQljlSo+fju8xeJ0qMgPFdkTXutVkxVW4g9LW2U8cQJO1uMklQqGqaKusrD4rcydt6oG2WVbWj2rc/mZBC6Nr4kuUtz+BNAAAAAAAAAAABgabq6tCfalFetmg3Uctd8febx0mg3bya+64yfdnf7zTdHra1Yrqj58vVw9oEtKmY1akSckY1VAa/e22ckRGrKlLs9xtdenkhb60yBkW1+ms5MqGke0gLG2zVhCTaUpxi3F4aTaWUbRf9C5wTlTrppfdqQaf8UfkB7o6VJGjpbdx8d7NQv7C4tvtYNRzhVIvWhnllcPXgu2lZgbLUuuR50bcNSqedhNrd3LiRtOpkwrqnUUm4SwnxTQGw0+kKzKLSbi9zzjK7UWrjTUn147txrUreUfOTz6XNGLOrOTxCMpPlCLk/YBM3N/nr9pD395qwqyT3qm4x75vHuyWnYXUuFCv/ACpr3owOkFpVt6cI1ouEqsteMW05asVjLxw3sDG6Jx19JQ5UrarL96clFexSOkKRzvoEs3dzLlTow98vidCTArKRh3SyjMcSxViBrdGMo1mkuqUmlyjvb8DZLVNpEXQqKldUpy+rrak/2Jpxl7GTFlDVWr6LcfB4yBmU54Nms6uvThLnFM1Ws9xtFhDFKmv8EfcBkAAAAAAAAAADxVpqUXF71JNNdjNMsbXyd1Iv62u1+6vq/P1m7GldIajhcTXPVku5pAXpVy255MCFbJk05AXJIwrmmZrZjVwI20oZr0UuurT9kk/gdIv/ALOfcah0YtNe5UuqlFy/eaxH4s2+/wDs5dwFLijGcZRkk4yypJ700zn+mdEzs5Z3yoyeIT4uPKE+3t6zorLV1bxqwlCSzGSwwOcQuMc13rAncZMnTNGdvLZ1lmL+yq482a+EuwirSFSrN06UJVJLf5uMJf4m9yA9XNzhYN66I0dW0pvVSdTWm3jDllvDfqNe0P0QrTqa1ylCC3uCkpSqdnm8F7Te4xSSSWElhJcElwQA5R9LrflVDlsHq9+u8/A6xg559LOjnWVLVajLUkoyfBPPX6s+AGm/R2nr3FT7tSolB84wio58cnQqcjTtBUlQUYR4RSjH1G029XKAzixVPSmWqsgIbSiJjQeZQT58SOdpOvPVjw+9J8Ir59hs2j7SNGEYrfhcXxb5gW61J4NqprCXciCeGTFrW1ormtzAvgAAAAAAAAAAc16Y3n9NnH0VCPr1UzpRznpXaJXVR43ycZexAR9nc5JehMhbinqT1l6yQtqnACSyWaqPUGUqATnRCniFV9bqJepRXzZMX/2cu4ieiL8yqv1if+lfImq9PWi1zA9DVI2VpcZ3XDXZs6P4Snkdz+ky/l0fwgZ9xawqRcZxjKL4xkk0xb2sKaxCMYrlGKivYYHkdz+ky/l0fwjyO5/SZfy6P4QJPVGqRnkdz+ky/l0fwjyO5/SZfy6P4QJNo1jptba9GUlxpKE/VrST95KeR3P6TL+XR/CXVYSlCcas9dzg4NtRjuafopcwORynh5JzR1bWimRV3buE5QlxhKUX3p4MnRMsJrkwJ3XMS8r4TMfSWl6NtCMq01BSerHdKTbxnGEjAutMW8qLqqrBQ1tTWlmPnctXGX4AbDa6RhSpLHLL7W+LPFlpjbOTT3JtN9WTTvyzQliKrU8Pc3r43dfE82ulIx19WpDDnKSxOOMcPgQdDhe4JPRl+lLjue5/M5pHTDf34v8AeRtPRGxq3WrWclGipPemnKo098VyXaUdCAAAAAAAAAAA1/pTox1FGpGLk4LE4r6zjzXPBsBZvKmrCcuUWBzi+pmNZ1cbuXuM+9IR1MVE+3D7mBsVGZdkY9CGC7OWEBOdEZfbrtg/YzYjWOhjy67/AMtf7jZwAAAAAAAAAAA5906sNSuqqW6st/7cePisEBZPEn2o6T0qsNvbTSWZQ/OQ748V61lHNabw0wNV+lKp/wBrH/Ol/tRptao25Ry8KTxHO5Pg2kbR9J881bVfq6j8ZpfA1Ob86f7UveQUZ4Z6bPLYULkLqpFYjUqJclOSj4ZLWSjYEta9Kb6lup3dzFdSVWTXg8nafoT6QXV7b3XlNWVV0a0YU5zUdfDgpNNpLPE+fmzuX/D0v6Hev/zEvChT+YR1cAFAAAAAAIrpDW1aWPSfsW/5Eqaz0mr5lj0Vj1sDV76pxIN+dJd695J3sj10at1K4UnwpwqVX3xi8e1oCVcizVmXXAszQGx9CY/m6z51EvCK+Zshr3Qz7Kqv1ufGC+RsIAAAAAAAAAAAUZyvT1nsbitBcFNuK5RlvS9p1U570wWbqp3QT79UDkn0iTzc2y/Ve+qzWE97737zYOnr/plNcqdP2zZrqfHvfvJR6Z5DkUbChRjIbA8s7v8A8PcMWF0/SvZeyhSRwds+gfoCj/0uo/SvK/sjTXwKjpQAAAw3dM8u7YGcCOd4+08u+faBm3ddU4uT9XazTtJVdbLfFvLM7T13UlCOzhKWG21wb3LHxNZuZXL/ALPU9gFi6RndHbVtynvSScf2s8V3ETUpXL/qKngiZsNIRpUoRknGSj5yaf1nxAk61AxZ0THnp2nzfgy29N0+3wYEzo+pOinqPGtjO7K3GWtKVI73LPY0sGsS0/DqUv4WY9TTWeqX8LA6Ro2+jWjlcU8SXJmWaP0YvHBVJSytfV1Y9eFnLa6uJOrSfeBNghfyl3lfyiBMghvyl3j8qd4EyROmtLbHEY41ms7+EUW/yulzNZ6TXEp1FUgnJaqjKOHrJrrXMC9U05XTyqj7tzXgYbpSrZnUf1nnON7ISpeT/uqn8EiQjpSKST3blue5gcx+kW2cb+OFJxdGlh4eMpyzvxg1q6oSpKDk4/nIKccSzufU+T7Ds91XhLi0/BkbUoU3xUH3xiwOQ7Vc14obRc14nWpWFF/cpfwQ+RlaDsLaNzS1qFvOLkozjOjTnFxe57mgON6/aNY+nHoLRT/sOjn/AOpb/hKf8taJf9gsPVbUl7kB8yZPoj6B440Qu26uX/qS+BIvohol/wBgs/VSivcTui6VC2pxpUKdOlTjlxhTWIpvjuAlwYiu+49eUgW9kU2QAFHRRR0EVAHnydFPJkABTyVDyWPJeCKAB5HHkvBFPI4+ivBAAPI48l4IOzjyXggAHkkeS8CjtEVAFPJEHZoADz5Gh5CgAPLsIlHo6PIoAPL0XB9RZqdH6EvrU4vvRQAW30Xtn/VQ8Dz/AMp2v91H2lAAXRS2/u4lyHRiguFOK7gALi0DS9E9rQtNdQAFyOjILgi9GzSKgD2qB6VI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data:image/jpeg;base64,/9j/4AAQSkZJRgABAQAAAQABAAD/2wCEAAkGBxIQEBASEhIQFBQQEA8QDhAQDxAQDw8QFBEWFhQRFBQYHCggGBolHBQUITEhJSkrLi4uFx8zODMsNygtLisBCgoKDQ0MDwwPDisZFBkxKywrLCsrKysrKysrNyssKysrKysrKysrKysrKysrKysrKysrKysrKysrKysrKysrK//AABEIAMcA/QMBIgACEQEDEQH/xAAcAAEAAQUBAQAAAAAAAAAAAAAABQEDBAYHAgj/xABIEAACAQMABgUIBQgIBwAAAAAAAQIDBBEFEhMhMVEGQWFxkRQiUoGhscHRBzIzQtIVI1RjcoKSkyRDRFNic6KyCBYlNGSE8P/EABUBAQEAAAAAAAAAAAAAAAAAAAAB/8QAFREBAQAAAAAAAAAAAAAAAAAAAAH/2gAMAwEAAhEDEQA/AO4gAAAAAAAA8uSR52qAuAt7ZFdqgPYKJlQAAAAAAAAAAAAo3g8bZAXAW9qiu1QHsFEyoAAAAAAAAAAAAAALNxX1e9l2Tws8t5BVrnWbfMDLdUptTAdYptwJDajakftyjrgSdO51fiiQhNNJrrNc25IaJustw5718QJUAAAAAAAAt16qisv1drLhB6Ru8za6o7vmBkSr5ZTakdtiu2AkdqV2pHbcrtgJONbBm0qiks+JAquZVlc4kuT3P4AS4AAAAAAAAAAAADF0lPVpTfZ72kaxKsbLpeOaFT9nPg8/A0uVUDMdYptjA2pTagZ+2KOsYG1G1AztsZWja+K1Ptkl47iF2pl6Hk5V6S/xp+G8DfQAAAAAAAeaksJvkmzSpV8tvm2zdascxa5pr2HOpVMNrk2mBI7UbYj1WK7UCQ2w2xH7YbYCSVYuU62GRarF2lUy0ubSA3ynLKT5pP2Ho8044SXJJHoAAAAAAAAAAAKSWU0+D3PuOdaToujVnTf3XufOL4M6MQnSbQvlEFKGFUgnq53Ka64sDSNqNqYNRyjJxknGUXiUWsNPk0FUAzdoUdUxNc8TqgZm2Nk6FWrnOdV8ILUi+cnx8F7zWNEaPq3VRQprdu15vOrBc2+fJHTbS2hbUYwj9WC9bfW32sDMBgyvsNrHBtFPL+wDPBgeXPkinl0uSAkAR/5SxjWW57srgu8zoST4Aejn3Se2dG4l6NT85Hlv4rxOgkZp/RMbqk48JR305ejLk+xgc8VcrtjDvaNSjN06kXGS6nwa5p9a7SyqoElthtjA2gVQCSVUmOjdu6taPo0/Pl6uC8TXbSE6k4wgnKUnhJf/AG5HStBaLVtSUdznLzqkl1y5LsQEkAAAAAAAAAAAAAAFm5uFTWX6l1tgQ/SjQ1OtTlUaUakFlTX3l6MuZqtHQqfM2S8u5VXve7qiuHr5ninhAQlTQe7cmWtFdFZ1qjU24U4Y1n96WeqPzNl2iKxrNPKeGBMWFjToQUKcVGK5cW+bfWyt/wDZy7illc7SPavrL4lb/wCzl3AR81vfe/eUwXJre+9+8pgDzqjB6AFm5hmEl2Mv6LrN0YT7HGXfFtfA8zWU+5kHQ6SK1jsnRqTxKTbi443vPBgbhTmmso9ms2HSihUl/WU2+qrFJPs1k2jY4TTWc7uOQMPS2iaVzDVqxz6M1unB84s5zpXQvk1VwlUhjc4yclHKfBPtN40xp3UhU2WG4wk1OX1U0nwOTaI0JcaQulXuJYoUams462tOtXTzqvq1U8Z8ANmp6IXW36j09CN/Vz6yfjSSLkKkUBI9G9FUaEPMalUkvzk/vfsrlEmka7SuCUtL3O6XqfzAzgAAAAAAAAAAAAA1fS1/rVpRzuh5q+Js1Seqm31JvwOb16z2yl6UvO9bAm3UwjCraQUXvLtR7iIv7XWAlad3kyqdY0+lcSpPEstc+RN2l4mlvA2G1uHCSkvWuaJm7mpUpNb01lGr0a+SRt7l6soZ3S9j5oDPmt772UwVjUUs4fq6z3qgW8DAnVit2d56g01lPIHnBi1dHU5PLRnapTVAjZaHpcjE0peuhS2SffzUfRJe7rqnFt4z1LrbNNvKjqVYpvjLMn2Le/cBHdL9J7KioLi47Sa63j6sPWyf0DY+T21Gk/rRgnUfpVZedOX8TZoN5V8rvqEeqrdQljlSo+fju8xeJ0qMgPFdkTXutVkxVW4g9LW2U8cQJO1uMklQqGqaKusrD4rcydt6oG2WVbWj2rc/mZBC6Nr4kuUtz+BNAAAAAAAAAAABgabq6tCfalFetmg3Uctd8febx0mg3bya+64yfdnf7zTdHra1Yrqj58vVw9oEtKmY1akSckY1VAa/e22ckRGrKlLs9xtdenkhb60yBkW1+ms5MqGke0gLG2zVhCTaUpxi3F4aTaWUbRf9C5wTlTrppfdqQaf8UfkB7o6VJGjpbdx8d7NQv7C4tvtYNRzhVIvWhnllcPXgu2lZgbLUuuR50bcNSqedhNrd3LiRtOpkwrqnUUm4SwnxTQGw0+kKzKLSbi9zzjK7UWrjTUn147txrUreUfOTz6XNGLOrOTxCMpPlCLk/YBM3N/nr9pD395qwqyT3qm4x75vHuyWnYXUuFCv/ACpr3owOkFpVt6cI1ouEqsteMW05asVjLxw3sDG6Jx19JQ5UrarL96clFexSOkKRzvoEs3dzLlTow98vidCTArKRh3SyjMcSxViBrdGMo1mkuqUmlyjvb8DZLVNpEXQqKldUpy+rrak/2Jpxl7GTFlDVWr6LcfB4yBmU54Nms6uvThLnFM1Ws9xtFhDFKmv8EfcBkAAAAAAAAAADxVpqUXF71JNNdjNMsbXyd1Iv62u1+6vq/P1m7GldIajhcTXPVku5pAXpVy255MCFbJk05AXJIwrmmZrZjVwI20oZr0UuurT9kk/gdIv/ALOfcah0YtNe5UuqlFy/eaxH4s2+/wDs5dwFLijGcZRkk4yypJ700zn+mdEzs5Z3yoyeIT4uPKE+3t6zorLV1bxqwlCSzGSwwOcQuMc13rAncZMnTNGdvLZ1lmL+yq482a+EuwirSFSrN06UJVJLf5uMJf4m9yA9XNzhYN66I0dW0pvVSdTWm3jDllvDfqNe0P0QrTqa1ylCC3uCkpSqdnm8F7Te4xSSSWElhJcElwQA5R9LrflVDlsHq9+u8/A6xg559LOjnWVLVajLUkoyfBPPX6s+AGm/R2nr3FT7tSolB84wio58cnQqcjTtBUlQUYR4RSjH1G029XKAzixVPSmWqsgIbSiJjQeZQT58SOdpOvPVjw+9J8Ir59hs2j7SNGEYrfhcXxb5gW61J4NqprCXciCeGTFrW1ormtzAvgAAAAAAAAAAc16Y3n9NnH0VCPr1UzpRznpXaJXVR43ycZexAR9nc5JehMhbinqT1l6yQtqnACSyWaqPUGUqATnRCniFV9bqJepRXzZMX/2cu4ieiL8yqv1if+lfImq9PWi1zA9DVI2VpcZ3XDXZs6P4Snkdz+ky/l0fwgZ9xawqRcZxjKL4xkk0xb2sKaxCMYrlGKivYYHkdz+ky/l0fwjyO5/SZfy6P4QJPVGqRnkdz+ky/l0fwjyO5/SZfy6P4QJNo1jptba9GUlxpKE/VrST95KeR3P6TL+XR/CXVYSlCcas9dzg4NtRjuafopcwORynh5JzR1bWimRV3buE5QlxhKUX3p4MnRMsJrkwJ3XMS8r4TMfSWl6NtCMq01BSerHdKTbxnGEjAutMW8qLqqrBQ1tTWlmPnctXGX4AbDa6RhSpLHLL7W+LPFlpjbOTT3JtN9WTTvyzQliKrU8Pc3r43dfE82ulIx19WpDDnKSxOOMcPgQdDhe4JPRl+lLjue5/M5pHTDf34v8AeRtPRGxq3WrWclGipPemnKo098VyXaUdCAAAAAAAAAAA1/pTox1FGpGLk4LE4r6zjzXPBsBZvKmrCcuUWBzi+pmNZ1cbuXuM+9IR1MVE+3D7mBsVGZdkY9CGC7OWEBOdEZfbrtg/YzYjWOhjy67/AMtf7jZwAAAAAAAAAAA5906sNSuqqW6st/7cePisEBZPEn2o6T0qsNvbTSWZQ/OQ748V61lHNabw0wNV+lKp/wBrH/Ol/tRptao25Ry8KTxHO5Pg2kbR9J881bVfq6j8ZpfA1Ob86f7UveQUZ4Z6bPLYULkLqpFYjUqJclOSj4ZLWSjYEta9Kb6lup3dzFdSVWTXg8nafoT6QXV7b3XlNWVV0a0YU5zUdfDgpNNpLPE+fmzuX/D0v6Hev/zEvChT+YR1cAFAAAAAAIrpDW1aWPSfsW/5Eqaz0mr5lj0Vj1sDV76pxIN+dJd695J3sj10at1K4UnwpwqVX3xi8e1oCVcizVmXXAszQGx9CY/m6z51EvCK+Zshr3Qz7Kqv1ufGC+RsIAAAAAAAAAAAUZyvT1nsbitBcFNuK5RlvS9p1U570wWbqp3QT79UDkn0iTzc2y/Ve+qzWE97737zYOnr/plNcqdP2zZrqfHvfvJR6Z5DkUbChRjIbA8s7v8A8PcMWF0/SvZeyhSRwds+gfoCj/0uo/SvK/sjTXwKjpQAAAw3dM8u7YGcCOd4+08u+faBm3ddU4uT9XazTtJVdbLfFvLM7T13UlCOzhKWG21wb3LHxNZuZXL/ALPU9gFi6RndHbVtynvSScf2s8V3ETUpXL/qKngiZsNIRpUoRknGSj5yaf1nxAk61AxZ0THnp2nzfgy29N0+3wYEzo+pOinqPGtjO7K3GWtKVI73LPY0sGsS0/DqUv4WY9TTWeqX8LA6Ro2+jWjlcU8SXJmWaP0YvHBVJSytfV1Y9eFnLa6uJOrSfeBNghfyl3lfyiBMghvyl3j8qd4EyROmtLbHEY41ms7+EUW/yulzNZ6TXEp1FUgnJaqjKOHrJrrXMC9U05XTyqj7tzXgYbpSrZnUf1nnON7ISpeT/uqn8EiQjpSKST3blue5gcx+kW2cb+OFJxdGlh4eMpyzvxg1q6oSpKDk4/nIKccSzufU+T7Ds91XhLi0/BkbUoU3xUH3xiwOQ7Vc14obRc14nWpWFF/cpfwQ+RlaDsLaNzS1qFvOLkozjOjTnFxe57mgON6/aNY+nHoLRT/sOjn/AOpb/hKf8taJf9gsPVbUl7kB8yZPoj6B440Qu26uX/qS+BIvohol/wBgs/VSivcTui6VC2pxpUKdOlTjlxhTWIpvjuAlwYiu+49eUgW9kU2QAFHRRR0EVAHnydFPJkABTyVDyWPJeCKAB5HHkvBFPI4+ivBAAPI48l4IOzjyXggAHkkeS8CjtEVAFPJEHZoADz5Gh5CgAPLsIlHo6PIoAPL0XB9RZqdH6EvrU4vvRQAW30Xtn/VQ8Dz/AMp2v91H2lAAXRS2/u4lyHRiguFOK7gALi0DS9E9rQtNdQAFyOjILgi9GzSKgD2qB6VI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leasing facto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Výsledok vyhľadávania obrázkov pre dopyt leasing facto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0" name="Picture 12" descr="http://www.bankingsense.com/wp-content/uploads/2015/03/car-lease-advant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06298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u="sng" dirty="0" err="1" smtClean="0">
                <a:solidFill>
                  <a:srgbClr val="0070C0"/>
                </a:solidFill>
              </a:rPr>
              <a:t>Factoring</a:t>
            </a:r>
            <a:r>
              <a:rPr lang="sk-SK" u="sng" dirty="0" smtClean="0">
                <a:solidFill>
                  <a:srgbClr val="0070C0"/>
                </a:solidFill>
              </a:rPr>
              <a:t>- </a:t>
            </a:r>
            <a:r>
              <a:rPr lang="sk-SK" sz="2000" dirty="0" smtClean="0"/>
              <a:t> je forma krátkodobého financovania,  podstatou je odkúpenie pohľadávok špecializovanou inštitúciou alebo bankou –faktorom. Faktor odkúpi od klienta odberateľské faktúry pričom mu  vyplatí 60-90% menovitej hodnoty  faktúr. Splatnosť pohľadávok  nepresahuje viac ako 180 dní.</a:t>
            </a:r>
          </a:p>
          <a:p>
            <a:pPr>
              <a:buNone/>
            </a:pPr>
            <a:endParaRPr lang="sk-SK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u="sng" dirty="0" err="1" smtClean="0">
                <a:solidFill>
                  <a:srgbClr val="0070C0"/>
                </a:solidFill>
              </a:rPr>
              <a:t>Forfaiting</a:t>
            </a:r>
            <a:r>
              <a:rPr lang="sk-SK" u="sng" dirty="0" smtClean="0">
                <a:solidFill>
                  <a:srgbClr val="0070C0"/>
                </a:solidFill>
              </a:rPr>
              <a:t> - </a:t>
            </a:r>
            <a:r>
              <a:rPr lang="sk-SK" sz="2000" dirty="0" smtClean="0"/>
              <a:t>je odkúpenie strednodobých alebo dlhodobých pohľadávok. Splatnosť pohľadávok nepresahuje viac ako 90 dní.  (podniky, ktoré dodávajú výrobky alebo služby väčších hodnôt)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400" u="sng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avirad.com/image/users/158326/ftp/my_files/%D7%92%D7%A8%D7%A3%20%D7%A2%D7%9C%D7%99%D7%94.jpg?id=5918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600079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Interné zdroje 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/>
          <a:lstStyle/>
          <a:p>
            <a:r>
              <a:rPr lang="sk-SK" sz="2400" dirty="0" smtClean="0"/>
              <a:t>zdroje získané</a:t>
            </a:r>
          </a:p>
          <a:p>
            <a:pPr marL="109728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vlastnou činnosťou</a:t>
            </a:r>
          </a:p>
          <a:p>
            <a:pPr marL="109728" indent="0">
              <a:buNone/>
            </a:pPr>
            <a:endParaRPr lang="sk-SK" sz="2400" dirty="0" smtClean="0"/>
          </a:p>
          <a:p>
            <a:r>
              <a:rPr lang="sk-SK" dirty="0" smtClean="0">
                <a:solidFill>
                  <a:srgbClr val="0070C0"/>
                </a:solidFill>
              </a:rPr>
              <a:t>Interné zdroje:</a:t>
            </a:r>
          </a:p>
          <a:p>
            <a:r>
              <a:rPr lang="sk-SK" sz="2400" dirty="0" smtClean="0"/>
              <a:t>zisk </a:t>
            </a:r>
          </a:p>
          <a:p>
            <a:r>
              <a:rPr lang="sk-SK" sz="2400" dirty="0" smtClean="0"/>
              <a:t>odpisy DM</a:t>
            </a:r>
          </a:p>
          <a:p>
            <a:r>
              <a:rPr lang="sk-SK" sz="2400" dirty="0" smtClean="0"/>
              <a:t>predaj nepotrebného   </a:t>
            </a:r>
          </a:p>
          <a:p>
            <a:pPr marL="109728" indent="0">
              <a:buNone/>
            </a:pPr>
            <a:r>
              <a:rPr lang="sk-SK" sz="2400" dirty="0" smtClean="0"/>
              <a:t>    majetku</a:t>
            </a:r>
            <a:endParaRPr lang="sk-SK" dirty="0"/>
          </a:p>
        </p:txBody>
      </p:sp>
      <p:pic>
        <p:nvPicPr>
          <p:cNvPr id="5" name="Picture 2" descr="http://www.oskole.sk/userfiles/image/zaida/ekonomika/financovanie_podni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40338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281</TotalTime>
  <Words>891</Words>
  <Application>Microsoft Office PowerPoint</Application>
  <PresentationFormat>Prezentácia na obrazovke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Urbanistický</vt:lpstr>
      <vt:lpstr>Financovanie podniku</vt:lpstr>
      <vt:lpstr>I. Finančné zdroje</vt:lpstr>
      <vt:lpstr> II. Externé a interné zdroje</vt:lpstr>
      <vt:lpstr>Externé zdroje – vklady vlastníkov</vt:lpstr>
      <vt:lpstr> Externé zdroje - úvery</vt:lpstr>
      <vt:lpstr>Externé zdroje – dotácie </vt:lpstr>
      <vt:lpstr> Externé zdroje –osobitné formy financovania</vt:lpstr>
      <vt:lpstr>Prezentácia programu PowerPoint</vt:lpstr>
      <vt:lpstr>Interné zdroje </vt:lpstr>
      <vt:lpstr> Interné zdroje - zisk</vt:lpstr>
      <vt:lpstr>ZISK/ STRATA  (použitie, úhrada)</vt:lpstr>
      <vt:lpstr>Interné zdroje – odpisy DM</vt:lpstr>
      <vt:lpstr>Interné zdroje – odpisy DM</vt:lpstr>
      <vt:lpstr>III. Alokácia</vt:lpstr>
      <vt:lpstr>A) Alokácia do DM</vt:lpstr>
      <vt:lpstr>B) Alokácia do OA</vt:lpstr>
      <vt:lpstr>Normovanie </vt:lpstr>
      <vt:lpstr>C) Alokácia do CP</vt:lpstr>
      <vt:lpstr>Podoba CP</vt:lpstr>
      <vt:lpstr>Členenie CP</vt:lpstr>
      <vt:lpstr>Ďakujeme za pozornosť!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Financovanie podniku</dc:title>
  <dc:creator>Q</dc:creator>
  <cp:lastModifiedBy>Ucitel</cp:lastModifiedBy>
  <cp:revision>33</cp:revision>
  <dcterms:created xsi:type="dcterms:W3CDTF">2015-04-23T08:52:47Z</dcterms:created>
  <dcterms:modified xsi:type="dcterms:W3CDTF">2015-05-21T09:28:39Z</dcterms:modified>
</cp:coreProperties>
</file>